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59" r:id="rId6"/>
    <p:sldId id="262" r:id="rId7"/>
    <p:sldId id="260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84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4723F4-BC36-B34C-8978-BABE9072CF04}" type="datetimeFigureOut">
              <a:rPr lang="en-US" smtClean="0"/>
              <a:t>1/17/13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C62DE0-A072-A24B-BCCF-384FBACD4B6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C62DE0-A072-A24B-BCCF-384FBACD4B68}" type="slidenum">
              <a:rPr lang="en-US" smtClean="0"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678-2C39-A447-81BE-F4777D1BA7EF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D353-5950-0143-B2FB-AA4C2EA4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678-2C39-A447-81BE-F4777D1BA7EF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D353-5950-0143-B2FB-AA4C2EA4AA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678-2C39-A447-81BE-F4777D1BA7EF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D353-5950-0143-B2FB-AA4C2EA4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678-2C39-A447-81BE-F4777D1BA7EF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D353-5950-0143-B2FB-AA4C2EA4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678-2C39-A447-81BE-F4777D1BA7EF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D353-5950-0143-B2FB-AA4C2EA4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678-2C39-A447-81BE-F4777D1BA7EF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D353-5950-0143-B2FB-AA4C2EA4AAE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678-2C39-A447-81BE-F4777D1BA7EF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D353-5950-0143-B2FB-AA4C2EA4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678-2C39-A447-81BE-F4777D1BA7EF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D353-5950-0143-B2FB-AA4C2EA4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678-2C39-A447-81BE-F4777D1BA7EF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D353-5950-0143-B2FB-AA4C2EA4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678-2C39-A447-81BE-F4777D1BA7EF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D353-5950-0143-B2FB-AA4C2EA4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678-2C39-A447-81BE-F4777D1BA7EF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D353-5950-0143-B2FB-AA4C2EA4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1B678-2C39-A447-81BE-F4777D1BA7EF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09D353-5950-0143-B2FB-AA4C2EA4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8C81B678-2C39-A447-81BE-F4777D1BA7EF}" type="datetimeFigureOut">
              <a:rPr lang="en-US" smtClean="0"/>
              <a:pPr/>
              <a:t>1/17/13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8009D353-5950-0143-B2FB-AA4C2EA4AAE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Polyatomic Ions and Ionic Bonding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Practice - Naming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names for the following compounds</a:t>
            </a:r>
          </a:p>
          <a:p>
            <a:pPr lvl="1"/>
            <a:r>
              <a:rPr lang="en-US" dirty="0" smtClean="0"/>
              <a:t>AgCl</a:t>
            </a:r>
            <a:r>
              <a:rPr lang="en-US" baseline="-25000" dirty="0" smtClean="0"/>
              <a:t>3</a:t>
            </a:r>
          </a:p>
          <a:p>
            <a:pPr lvl="1"/>
            <a:r>
              <a:rPr lang="en-US" dirty="0" smtClean="0"/>
              <a:t>Fr</a:t>
            </a:r>
            <a:r>
              <a:rPr lang="en-US" baseline="-25000" dirty="0" smtClean="0"/>
              <a:t>3</a:t>
            </a:r>
            <a:r>
              <a:rPr lang="en-US" dirty="0" smtClean="0"/>
              <a:t>N</a:t>
            </a:r>
          </a:p>
          <a:p>
            <a:pPr lvl="1"/>
            <a:r>
              <a:rPr lang="en-US" dirty="0" smtClean="0"/>
              <a:t>Fe</a:t>
            </a:r>
            <a:r>
              <a:rPr lang="en-US" baseline="-25000" dirty="0" smtClean="0"/>
              <a:t>3</a:t>
            </a:r>
            <a:r>
              <a:rPr lang="en-US" dirty="0" smtClean="0"/>
              <a:t>(</a:t>
            </a:r>
            <a:r>
              <a:rPr lang="en-US" dirty="0" smtClean="0"/>
              <a:t>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CuCO</a:t>
            </a:r>
            <a:r>
              <a:rPr lang="en-US" baseline="-25000" dirty="0" smtClean="0"/>
              <a:t>3</a:t>
            </a:r>
          </a:p>
          <a:p>
            <a:pPr lvl="1"/>
            <a:r>
              <a:rPr lang="en-US" dirty="0" err="1" smtClean="0"/>
              <a:t>NaCl</a:t>
            </a:r>
            <a:endParaRPr lang="en-US" dirty="0" smtClean="0"/>
          </a:p>
          <a:p>
            <a:pPr lvl="1"/>
            <a:r>
              <a:rPr lang="en-US" dirty="0" smtClean="0"/>
              <a:t>Sn(CO</a:t>
            </a:r>
            <a:r>
              <a:rPr lang="en-US" baseline="-25000" dirty="0" smtClean="0"/>
              <a:t>3</a:t>
            </a:r>
            <a:r>
              <a:rPr lang="en-US" dirty="0" smtClean="0"/>
              <a:t>)</a:t>
            </a:r>
            <a:r>
              <a:rPr lang="en-US" baseline="-25000" dirty="0" smtClean="0"/>
              <a:t>2</a:t>
            </a:r>
          </a:p>
          <a:p>
            <a:pPr lvl="1"/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OH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Practice -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formulas for the following compounds</a:t>
            </a:r>
          </a:p>
          <a:p>
            <a:pPr lvl="1"/>
            <a:r>
              <a:rPr lang="en-US" dirty="0" smtClean="0"/>
              <a:t>Magnesium Peroxide</a:t>
            </a:r>
          </a:p>
          <a:p>
            <a:pPr lvl="1"/>
            <a:r>
              <a:rPr lang="en-US" dirty="0" smtClean="0"/>
              <a:t>Tin (IV) Chromate</a:t>
            </a:r>
          </a:p>
          <a:p>
            <a:pPr lvl="1"/>
            <a:r>
              <a:rPr lang="en-US" dirty="0" smtClean="0"/>
              <a:t>Ammonium Phosphate</a:t>
            </a:r>
          </a:p>
          <a:p>
            <a:pPr lvl="1"/>
            <a:r>
              <a:rPr lang="en-US" dirty="0" smtClean="0"/>
              <a:t>Copper (II) Permanganate </a:t>
            </a:r>
          </a:p>
          <a:p>
            <a:pPr lvl="1"/>
            <a:r>
              <a:rPr lang="en-US" dirty="0" smtClean="0"/>
              <a:t>Mercury (I) Chloride</a:t>
            </a:r>
          </a:p>
          <a:p>
            <a:pPr lvl="1"/>
            <a:r>
              <a:rPr lang="en-US" dirty="0" smtClean="0"/>
              <a:t>Ammonium Oxide</a:t>
            </a:r>
          </a:p>
          <a:p>
            <a:pPr lvl="1"/>
            <a:r>
              <a:rPr lang="en-US" dirty="0" smtClean="0"/>
              <a:t>Strontium </a:t>
            </a:r>
            <a:r>
              <a:rPr lang="en-US" dirty="0" err="1" smtClean="0"/>
              <a:t>Phosphide</a:t>
            </a:r>
            <a:endParaRPr lang="en-US" dirty="0" smtClean="0"/>
          </a:p>
          <a:p>
            <a:pPr lvl="1"/>
            <a:r>
              <a:rPr lang="en-US" dirty="0" smtClean="0"/>
              <a:t>Aluminum Iodide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know……………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Ionic Bonds form between a metal and a non-metal</a:t>
            </a:r>
          </a:p>
          <a:p>
            <a:r>
              <a:rPr lang="en-US" dirty="0" smtClean="0"/>
              <a:t>In an ionic bond, electrons are transferred from the metal (</a:t>
            </a:r>
            <a:r>
              <a:rPr lang="en-US" dirty="0" err="1" smtClean="0"/>
              <a:t>cation</a:t>
            </a:r>
            <a:r>
              <a:rPr lang="en-US" dirty="0" smtClean="0"/>
              <a:t>) to the non-metal (anion)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Polyatomic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 ion made up of two or more elements</a:t>
            </a:r>
          </a:p>
          <a:p>
            <a:r>
              <a:rPr lang="en-US" dirty="0" smtClean="0"/>
              <a:t>Elements stay together and act as one unit in chemical reactions</a:t>
            </a:r>
          </a:p>
          <a:p>
            <a:r>
              <a:rPr lang="en-US" dirty="0" smtClean="0"/>
              <a:t>Together, the elements still carry charge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Ex) hydroxide = </a:t>
            </a:r>
            <a:r>
              <a:rPr lang="en-US" dirty="0" smtClean="0"/>
              <a:t>OH</a:t>
            </a:r>
            <a:r>
              <a:rPr lang="en-US" sz="3600" baseline="30000" dirty="0" smtClean="0"/>
              <a:t>-</a:t>
            </a:r>
            <a:endParaRPr lang="en-US" sz="3600" baseline="30000" dirty="0" smtClean="0"/>
          </a:p>
          <a:p>
            <a:endParaRPr lang="en-US" sz="3600" baseline="30000" dirty="0" smtClean="0"/>
          </a:p>
          <a:p>
            <a:endParaRPr lang="en-US" sz="3600" baseline="30000" dirty="0" smtClean="0"/>
          </a:p>
          <a:p>
            <a:endParaRPr lang="en-US" sz="36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Polyatomic Ions</a:t>
            </a:r>
            <a:endParaRPr lang="en-US" dirty="0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1"/>
          </p:nvPr>
        </p:nvPicPr>
        <p:blipFill>
          <a:blip r:embed="rId2"/>
          <a:srcRect l="-27843" r="-27843"/>
          <a:stretch>
            <a:fillRect/>
          </a:stretch>
        </p:blipFill>
        <p:spPr>
          <a:xfrm>
            <a:off x="0" y="1600200"/>
            <a:ext cx="9735385" cy="52577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Formulas with </a:t>
            </a:r>
            <a:r>
              <a:rPr lang="en-US" dirty="0" err="1" smtClean="0"/>
              <a:t>Polyatomics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Follow the same procedure as we learned last class, with one small exception.</a:t>
            </a:r>
          </a:p>
          <a:p>
            <a:pPr lvl="1"/>
            <a:r>
              <a:rPr lang="en-US" dirty="0" smtClean="0"/>
              <a:t>If more than one Polyatomic Ion is needed to balance the charges, you must use parentheses around the ion before writing subscript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Ex: Magnesium Hydroxide (Mg</a:t>
            </a:r>
            <a:r>
              <a:rPr lang="en-US" baseline="30000" dirty="0" smtClean="0"/>
              <a:t>+2</a:t>
            </a:r>
            <a:r>
              <a:rPr lang="en-US" dirty="0" smtClean="0"/>
              <a:t>, OH</a:t>
            </a:r>
            <a:r>
              <a:rPr lang="en-US" baseline="30000" dirty="0" smtClean="0"/>
              <a:t>-1</a:t>
            </a:r>
            <a:r>
              <a:rPr lang="en-US" dirty="0" smtClean="0"/>
              <a:t>)</a:t>
            </a:r>
            <a:endParaRPr lang="en-US" baseline="30000" dirty="0" smtClean="0"/>
          </a:p>
          <a:p>
            <a:pPr lvl="2"/>
            <a:r>
              <a:rPr lang="en-US" dirty="0" smtClean="0"/>
              <a:t>Incorrect Formula:  MgOH</a:t>
            </a:r>
            <a:r>
              <a:rPr lang="en-US" baseline="-25000" dirty="0" smtClean="0"/>
              <a:t>2</a:t>
            </a:r>
          </a:p>
          <a:p>
            <a:pPr lvl="2"/>
            <a:r>
              <a:rPr lang="en-US" dirty="0" smtClean="0"/>
              <a:t>Correct Formula:  Mg(OH)</a:t>
            </a:r>
            <a:r>
              <a:rPr lang="en-US" baseline="-25000" dirty="0" smtClean="0"/>
              <a:t>2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Formula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1"/>
            <a:ext cx="9143999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Sodium Phosphate: </a:t>
            </a:r>
            <a:r>
              <a:rPr lang="en-US" sz="3200" dirty="0" smtClean="0"/>
              <a:t>Na</a:t>
            </a:r>
            <a:r>
              <a:rPr lang="en-US" sz="3200" baseline="30000" dirty="0" smtClean="0"/>
              <a:t>+</a:t>
            </a:r>
            <a:r>
              <a:rPr lang="en-US" sz="3200" dirty="0" smtClean="0"/>
              <a:t> + PO</a:t>
            </a:r>
            <a:r>
              <a:rPr lang="en-US" sz="3200" baseline="-25000" dirty="0" smtClean="0"/>
              <a:t>4</a:t>
            </a:r>
            <a:r>
              <a:rPr lang="en-US" sz="3200" baseline="30000" dirty="0" smtClean="0"/>
              <a:t>3-  </a:t>
            </a:r>
            <a:r>
              <a:rPr lang="en-US" sz="3200" dirty="0" smtClean="0"/>
              <a:t>= Na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PO</a:t>
            </a:r>
            <a:r>
              <a:rPr lang="en-US" sz="3200" baseline="-25000" dirty="0" smtClean="0"/>
              <a:t>4</a:t>
            </a:r>
          </a:p>
          <a:p>
            <a:endParaRPr lang="en-US" sz="3200" dirty="0" smtClean="0"/>
          </a:p>
          <a:p>
            <a:r>
              <a:rPr lang="en-US" dirty="0" smtClean="0"/>
              <a:t>Magnesium Phosphate: </a:t>
            </a:r>
            <a:r>
              <a:rPr lang="en-US" sz="3200" dirty="0" smtClean="0"/>
              <a:t>Mg</a:t>
            </a:r>
            <a:r>
              <a:rPr lang="en-US" sz="3200" baseline="30000" dirty="0" smtClean="0"/>
              <a:t>2+ </a:t>
            </a:r>
            <a:r>
              <a:rPr lang="en-US" sz="3200" dirty="0" smtClean="0"/>
              <a:t>+ PO</a:t>
            </a:r>
            <a:r>
              <a:rPr lang="en-US" sz="3200" baseline="-25000" dirty="0" smtClean="0"/>
              <a:t>4</a:t>
            </a:r>
            <a:r>
              <a:rPr lang="en-US" sz="3200" baseline="30000" dirty="0" smtClean="0"/>
              <a:t>3- </a:t>
            </a:r>
            <a:r>
              <a:rPr lang="en-US" sz="3200" dirty="0" smtClean="0"/>
              <a:t>= Mg</a:t>
            </a:r>
            <a:r>
              <a:rPr lang="en-US" sz="3200" baseline="-25000" dirty="0" smtClean="0"/>
              <a:t>3</a:t>
            </a:r>
            <a:r>
              <a:rPr lang="en-US" sz="3200" dirty="0" smtClean="0"/>
              <a:t>(PO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)</a:t>
            </a:r>
            <a:r>
              <a:rPr lang="en-US" sz="3200" baseline="-25000" dirty="0" smtClean="0"/>
              <a:t>2</a:t>
            </a:r>
            <a:endParaRPr lang="en-US" sz="3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with </a:t>
            </a:r>
            <a:r>
              <a:rPr lang="en-US" dirty="0" err="1" smtClean="0"/>
              <a:t>Polyatomics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News!  You just use the name of the polyatomic ion!</a:t>
            </a:r>
          </a:p>
          <a:p>
            <a:endParaRPr lang="en-US" dirty="0" smtClean="0"/>
          </a:p>
          <a:p>
            <a:r>
              <a:rPr lang="en-US" dirty="0" smtClean="0"/>
              <a:t>Ex: CaCO</a:t>
            </a:r>
            <a:r>
              <a:rPr lang="en-US" baseline="-25000" dirty="0" smtClean="0"/>
              <a:t>3</a:t>
            </a:r>
          </a:p>
          <a:p>
            <a:pPr lvl="1"/>
            <a:r>
              <a:rPr lang="en-US" dirty="0" smtClean="0"/>
              <a:t>Ca = calcium, CO</a:t>
            </a:r>
            <a:r>
              <a:rPr lang="en-US" baseline="-25000" dirty="0" smtClean="0"/>
              <a:t>3</a:t>
            </a:r>
            <a:r>
              <a:rPr lang="en-US" dirty="0" smtClean="0"/>
              <a:t> = carbonate</a:t>
            </a:r>
          </a:p>
          <a:p>
            <a:pPr lvl="1"/>
            <a:r>
              <a:rPr lang="en-US" dirty="0" smtClean="0"/>
              <a:t>Name = calcium carbonate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</a:t>
            </a:r>
            <a:r>
              <a:rPr lang="en-US" dirty="0" err="1" smtClean="0"/>
              <a:t>Polyatomics</a:t>
            </a:r>
            <a:r>
              <a:rPr lang="en-US" dirty="0" smtClean="0"/>
              <a:t> in Formulas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formulas for the following compounds:</a:t>
            </a:r>
            <a:endParaRPr lang="en-US" dirty="0" smtClean="0"/>
          </a:p>
          <a:p>
            <a:pPr lvl="1"/>
            <a:r>
              <a:rPr lang="en-US" dirty="0" smtClean="0"/>
              <a:t>Strontium Nitrite</a:t>
            </a:r>
          </a:p>
          <a:p>
            <a:pPr lvl="1"/>
            <a:r>
              <a:rPr lang="en-US" dirty="0" smtClean="0"/>
              <a:t>Calcium Hydroxide</a:t>
            </a:r>
          </a:p>
          <a:p>
            <a:pPr lvl="1"/>
            <a:r>
              <a:rPr lang="en-US" dirty="0" smtClean="0"/>
              <a:t>Iron (III) Carbonate</a:t>
            </a:r>
          </a:p>
          <a:p>
            <a:pPr lvl="1"/>
            <a:r>
              <a:rPr lang="en-US" dirty="0" smtClean="0"/>
              <a:t>Copper (II) Sulfate</a:t>
            </a:r>
          </a:p>
          <a:p>
            <a:pPr lvl="1"/>
            <a:r>
              <a:rPr lang="en-US" dirty="0" smtClean="0"/>
              <a:t>Ammonium Sulfide</a:t>
            </a:r>
          </a:p>
          <a:p>
            <a:pPr lvl="1"/>
            <a:r>
              <a:rPr lang="en-US" dirty="0" smtClean="0"/>
              <a:t>Ammonium Nitrate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Naming with Polyatomic 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the names of the following polyatomic ions:</a:t>
            </a:r>
          </a:p>
          <a:p>
            <a:pPr lvl="1"/>
            <a:r>
              <a:rPr lang="en-US" dirty="0" smtClean="0"/>
              <a:t>Mg(OH)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Na</a:t>
            </a:r>
            <a:r>
              <a:rPr lang="en-US" baseline="-25000" dirty="0" smtClean="0"/>
              <a:t>2</a:t>
            </a:r>
            <a:r>
              <a:rPr lang="en-US" dirty="0" smtClean="0"/>
              <a:t>SO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Al</a:t>
            </a:r>
            <a:r>
              <a:rPr lang="en-US" baseline="-25000" dirty="0" smtClean="0"/>
              <a:t>2</a:t>
            </a:r>
            <a:r>
              <a:rPr lang="en-US" dirty="0" smtClean="0"/>
              <a:t>(SO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3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Pb</a:t>
            </a:r>
            <a:r>
              <a:rPr lang="en-US" baseline="-25000" dirty="0" smtClean="0"/>
              <a:t>3</a:t>
            </a:r>
            <a:r>
              <a:rPr lang="en-US" dirty="0" smtClean="0"/>
              <a:t>(PO</a:t>
            </a:r>
            <a:r>
              <a:rPr lang="en-US" baseline="-25000" dirty="0" smtClean="0"/>
              <a:t>4</a:t>
            </a:r>
            <a:r>
              <a:rPr lang="en-US" dirty="0" smtClean="0"/>
              <a:t>)</a:t>
            </a:r>
            <a:r>
              <a:rPr lang="en-US" baseline="-25000" dirty="0" smtClean="0"/>
              <a:t>4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NH</a:t>
            </a:r>
            <a:r>
              <a:rPr lang="en-US" baseline="-25000" dirty="0" smtClean="0"/>
              <a:t>4</a:t>
            </a:r>
            <a:r>
              <a:rPr lang="en-US" dirty="0" smtClean="0"/>
              <a:t>NO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351</TotalTime>
  <Words>330</Words>
  <Application>Microsoft Macintosh PowerPoint</Application>
  <PresentationFormat>On-screen Show (4:3)</PresentationFormat>
  <Paragraphs>64</Paragraphs>
  <Slides>11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Breeze</vt:lpstr>
      <vt:lpstr>Polyatomic Ions and Ionic Bonding</vt:lpstr>
      <vt:lpstr>What we know……………</vt:lpstr>
      <vt:lpstr>Polyatomic Ions</vt:lpstr>
      <vt:lpstr>Common Polyatomic Ions</vt:lpstr>
      <vt:lpstr>Writing Formulas with Polyatomics</vt:lpstr>
      <vt:lpstr>Formula Examples</vt:lpstr>
      <vt:lpstr>Naming with Polyatomics</vt:lpstr>
      <vt:lpstr>Writing Polyatomics in Formulas</vt:lpstr>
      <vt:lpstr>Naming with Polyatomic Ions</vt:lpstr>
      <vt:lpstr>Mixed Practice - Naming</vt:lpstr>
      <vt:lpstr>Mixed Practice - Formulas</vt:lpstr>
    </vt:vector>
  </TitlesOfParts>
  <Company>MCHS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Polyatomic Ions and Ionic Bonding</dc:title>
  <dc:creator>Bradley Dorick</dc:creator>
  <cp:lastModifiedBy>Bradley Dorick</cp:lastModifiedBy>
  <cp:revision>7</cp:revision>
  <dcterms:created xsi:type="dcterms:W3CDTF">2013-01-17T13:50:49Z</dcterms:created>
  <dcterms:modified xsi:type="dcterms:W3CDTF">2013-01-17T17:08:25Z</dcterms:modified>
</cp:coreProperties>
</file>